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5" r:id="rId4"/>
    <p:sldId id="266" r:id="rId5"/>
    <p:sldId id="267" r:id="rId6"/>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A900"/>
    <a:srgbClr val="9C9C9C"/>
    <a:srgbClr val="CF0A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1"/>
          <p:cNvGrpSpPr>
            <a:grpSpLocks/>
          </p:cNvGrpSpPr>
          <p:nvPr/>
        </p:nvGrpSpPr>
        <p:grpSpPr bwMode="auto">
          <a:xfrm>
            <a:off x="0" y="0"/>
            <a:ext cx="792163" cy="6858000"/>
            <a:chOff x="0" y="0"/>
            <a:chExt cx="499" cy="4320"/>
          </a:xfrm>
        </p:grpSpPr>
        <p:sp>
          <p:nvSpPr>
            <p:cNvPr id="5" name="Rectangle 7"/>
            <p:cNvSpPr>
              <a:spLocks noChangeArrowheads="1"/>
            </p:cNvSpPr>
            <p:nvPr/>
          </p:nvSpPr>
          <p:spPr bwMode="auto">
            <a:xfrm>
              <a:off x="0" y="0"/>
              <a:ext cx="227" cy="4320"/>
            </a:xfrm>
            <a:prstGeom prst="rect">
              <a:avLst/>
            </a:prstGeom>
            <a:solidFill>
              <a:srgbClr val="CF0A2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 name="Rectangle 9"/>
            <p:cNvSpPr>
              <a:spLocks noChangeArrowheads="1"/>
            </p:cNvSpPr>
            <p:nvPr/>
          </p:nvSpPr>
          <p:spPr bwMode="auto">
            <a:xfrm>
              <a:off x="272" y="0"/>
              <a:ext cx="91" cy="4320"/>
            </a:xfrm>
            <a:prstGeom prst="rect">
              <a:avLst/>
            </a:prstGeom>
            <a:solidFill>
              <a:srgbClr val="EDA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sp>
          <p:nvSpPr>
            <p:cNvPr id="7" name="Rectangle 10"/>
            <p:cNvSpPr>
              <a:spLocks noChangeArrowheads="1"/>
            </p:cNvSpPr>
            <p:nvPr/>
          </p:nvSpPr>
          <p:spPr bwMode="auto">
            <a:xfrm>
              <a:off x="408" y="0"/>
              <a:ext cx="91" cy="4320"/>
            </a:xfrm>
            <a:prstGeom prst="rect">
              <a:avLst/>
            </a:prstGeom>
            <a:solidFill>
              <a:srgbClr val="9C9C9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grpSp>
      <p:pic>
        <p:nvPicPr>
          <p:cNvPr id="8" name="Picture 12" descr="Diocesan Logo"/>
          <p:cNvPicPr>
            <a:picLocks noChangeAspect="1" noChangeArrowheads="1"/>
          </p:cNvPicPr>
          <p:nvPr/>
        </p:nvPicPr>
        <p:blipFill>
          <a:blip r:embed="rId2">
            <a:extLst>
              <a:ext uri="{28A0092B-C50C-407E-A947-70E740481C1C}">
                <a14:useLocalDpi xmlns:a14="http://schemas.microsoft.com/office/drawing/2010/main" val="0"/>
              </a:ext>
            </a:extLst>
          </a:blip>
          <a:srcRect r="7867"/>
          <a:stretch>
            <a:fillRect/>
          </a:stretch>
        </p:blipFill>
        <p:spPr bwMode="auto">
          <a:xfrm>
            <a:off x="5364163" y="5286375"/>
            <a:ext cx="3384550"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5"/>
          <p:cNvSpPr>
            <a:spLocks noGrp="1" noChangeArrowheads="1"/>
          </p:cNvSpPr>
          <p:nvPr>
            <p:ph type="ctrTitle"/>
          </p:nvPr>
        </p:nvSpPr>
        <p:spPr>
          <a:xfrm>
            <a:off x="1547813" y="765175"/>
            <a:ext cx="7196137" cy="2478088"/>
          </a:xfrm>
        </p:spPr>
        <p:txBody>
          <a:bodyPr anchor="b"/>
          <a:lstStyle>
            <a:lvl1pPr>
              <a:defRPr sz="4000">
                <a:solidFill>
                  <a:schemeClr val="tx1"/>
                </a:solidFill>
              </a:defRPr>
            </a:lvl1pPr>
          </a:lstStyle>
          <a:p>
            <a:pPr lvl="0"/>
            <a:r>
              <a:rPr lang="en-GB" noProof="0" dirty="0"/>
              <a:t>MAIN TITLE</a:t>
            </a:r>
          </a:p>
        </p:txBody>
      </p:sp>
      <p:sp>
        <p:nvSpPr>
          <p:cNvPr id="3078" name="Rectangle 6"/>
          <p:cNvSpPr>
            <a:spLocks noGrp="1" noChangeArrowheads="1"/>
          </p:cNvSpPr>
          <p:nvPr>
            <p:ph type="subTitle" idx="1"/>
          </p:nvPr>
        </p:nvSpPr>
        <p:spPr>
          <a:xfrm>
            <a:off x="1547813" y="3284538"/>
            <a:ext cx="7192962" cy="1368425"/>
          </a:xfrm>
        </p:spPr>
        <p:txBody>
          <a:bodyPr/>
          <a:lstStyle>
            <a:lvl1pPr marL="0" indent="0" algn="r">
              <a:buFontTx/>
              <a:buNone/>
              <a:defRPr sz="2800">
                <a:solidFill>
                  <a:srgbClr val="9C9C9C"/>
                </a:solidFill>
              </a:defRPr>
            </a:lvl1pPr>
          </a:lstStyle>
          <a:p>
            <a:pPr lvl="0"/>
            <a:r>
              <a:rPr lang="en-US" noProof="0"/>
              <a:t>(Subtitle or text here)</a:t>
            </a:r>
            <a:endParaRPr lang="en-GB" noProof="0"/>
          </a:p>
        </p:txBody>
      </p:sp>
      <p:sp>
        <p:nvSpPr>
          <p:cNvPr id="9" name="Rectangle 8"/>
          <p:cNvSpPr/>
          <p:nvPr userDrawn="1"/>
        </p:nvSpPr>
        <p:spPr>
          <a:xfrm>
            <a:off x="882174" y="0"/>
            <a:ext cx="360040" cy="68580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47813" y="5445224"/>
            <a:ext cx="3672408" cy="1123151"/>
          </a:xfrm>
          <a:prstGeom prst="rect">
            <a:avLst/>
          </a:prstGeom>
        </p:spPr>
      </p:pic>
    </p:spTree>
    <p:extLst>
      <p:ext uri="{BB962C8B-B14F-4D97-AF65-F5344CB8AC3E}">
        <p14:creationId xmlns:p14="http://schemas.microsoft.com/office/powerpoint/2010/main" val="2365781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0906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1013" y="274638"/>
            <a:ext cx="1855787" cy="57467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258888" y="274638"/>
            <a:ext cx="5419725" cy="574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51011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59270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171904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58888" y="1600200"/>
            <a:ext cx="3636962" cy="442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48250" y="1600200"/>
            <a:ext cx="3638550" cy="442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16109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04611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3609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4554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583241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5373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1691680" y="274638"/>
            <a:ext cx="699512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dirty="0"/>
              <a:t>SLIDE TITLE</a:t>
            </a:r>
            <a:endParaRPr lang="en-GB" altLang="en-US" dirty="0"/>
          </a:p>
        </p:txBody>
      </p:sp>
      <p:sp>
        <p:nvSpPr>
          <p:cNvPr id="1027" name="Rectangle 8"/>
          <p:cNvSpPr>
            <a:spLocks noGrp="1" noChangeArrowheads="1"/>
          </p:cNvSpPr>
          <p:nvPr>
            <p:ph type="body" idx="1"/>
          </p:nvPr>
        </p:nvSpPr>
        <p:spPr bwMode="auto">
          <a:xfrm>
            <a:off x="1691680" y="1600200"/>
            <a:ext cx="6995120" cy="442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grpSp>
        <p:nvGrpSpPr>
          <p:cNvPr id="1028" name="Group 9"/>
          <p:cNvGrpSpPr>
            <a:grpSpLocks/>
          </p:cNvGrpSpPr>
          <p:nvPr/>
        </p:nvGrpSpPr>
        <p:grpSpPr bwMode="auto">
          <a:xfrm>
            <a:off x="0" y="0"/>
            <a:ext cx="792163" cy="6858000"/>
            <a:chOff x="0" y="0"/>
            <a:chExt cx="499" cy="4320"/>
          </a:xfrm>
        </p:grpSpPr>
        <p:sp>
          <p:nvSpPr>
            <p:cNvPr id="1030" name="Rectangle 10"/>
            <p:cNvSpPr>
              <a:spLocks noChangeArrowheads="1"/>
            </p:cNvSpPr>
            <p:nvPr/>
          </p:nvSpPr>
          <p:spPr bwMode="auto">
            <a:xfrm>
              <a:off x="0" y="0"/>
              <a:ext cx="227" cy="4320"/>
            </a:xfrm>
            <a:prstGeom prst="rect">
              <a:avLst/>
            </a:prstGeom>
            <a:solidFill>
              <a:srgbClr val="CF0A2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1" name="Rectangle 11"/>
            <p:cNvSpPr>
              <a:spLocks noChangeArrowheads="1"/>
            </p:cNvSpPr>
            <p:nvPr/>
          </p:nvSpPr>
          <p:spPr bwMode="auto">
            <a:xfrm>
              <a:off x="272" y="0"/>
              <a:ext cx="91" cy="4320"/>
            </a:xfrm>
            <a:prstGeom prst="rect">
              <a:avLst/>
            </a:prstGeom>
            <a:solidFill>
              <a:srgbClr val="EDA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sp>
          <p:nvSpPr>
            <p:cNvPr id="1032" name="Rectangle 12"/>
            <p:cNvSpPr>
              <a:spLocks noChangeArrowheads="1"/>
            </p:cNvSpPr>
            <p:nvPr/>
          </p:nvSpPr>
          <p:spPr bwMode="auto">
            <a:xfrm>
              <a:off x="408" y="0"/>
              <a:ext cx="91" cy="4320"/>
            </a:xfrm>
            <a:prstGeom prst="rect">
              <a:avLst/>
            </a:prstGeom>
            <a:solidFill>
              <a:srgbClr val="9C9C9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grpSp>
      <p:pic>
        <p:nvPicPr>
          <p:cNvPr id="1029" name="Picture 13" descr="Diocesan Logo"/>
          <p:cNvPicPr>
            <a:picLocks noChangeAspect="1" noChangeArrowheads="1"/>
          </p:cNvPicPr>
          <p:nvPr/>
        </p:nvPicPr>
        <p:blipFill>
          <a:blip r:embed="rId13" cstate="print">
            <a:extLst>
              <a:ext uri="{28A0092B-C50C-407E-A947-70E740481C1C}">
                <a14:useLocalDpi xmlns:a14="http://schemas.microsoft.com/office/drawing/2010/main" val="0"/>
              </a:ext>
            </a:extLst>
          </a:blip>
          <a:srcRect r="7867"/>
          <a:stretch>
            <a:fillRect/>
          </a:stretch>
        </p:blipFill>
        <p:spPr bwMode="auto">
          <a:xfrm>
            <a:off x="7164388" y="6115050"/>
            <a:ext cx="1512887"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882174" y="0"/>
            <a:ext cx="360040" cy="68580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691680" y="6203950"/>
            <a:ext cx="1482253" cy="453325"/>
          </a:xfrm>
          <a:prstGeom prst="rect">
            <a:avLst/>
          </a:prstGeom>
        </p:spPr>
      </p:pic>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r" rtl="0" eaLnBrk="0" fontAlgn="base" hangingPunct="0">
        <a:spcBef>
          <a:spcPct val="0"/>
        </a:spcBef>
        <a:spcAft>
          <a:spcPct val="0"/>
        </a:spcAft>
        <a:defRPr sz="3600" kern="1200">
          <a:solidFill>
            <a:schemeClr val="tx1"/>
          </a:solidFill>
          <a:latin typeface="+mj-lt"/>
          <a:ea typeface="+mj-ea"/>
          <a:cs typeface="+mj-cs"/>
        </a:defRPr>
      </a:lvl1pPr>
      <a:lvl2pPr algn="r" rtl="0" eaLnBrk="0" fontAlgn="base" hangingPunct="0">
        <a:spcBef>
          <a:spcPct val="0"/>
        </a:spcBef>
        <a:spcAft>
          <a:spcPct val="0"/>
        </a:spcAft>
        <a:defRPr sz="3600">
          <a:solidFill>
            <a:srgbClr val="CF0A2C"/>
          </a:solidFill>
          <a:latin typeface="Myriad Pro" panose="020B0503030403020204" pitchFamily="34" charset="0"/>
        </a:defRPr>
      </a:lvl2pPr>
      <a:lvl3pPr algn="r" rtl="0" eaLnBrk="0" fontAlgn="base" hangingPunct="0">
        <a:spcBef>
          <a:spcPct val="0"/>
        </a:spcBef>
        <a:spcAft>
          <a:spcPct val="0"/>
        </a:spcAft>
        <a:defRPr sz="3600">
          <a:solidFill>
            <a:srgbClr val="CF0A2C"/>
          </a:solidFill>
          <a:latin typeface="Myriad Pro" panose="020B0503030403020204" pitchFamily="34" charset="0"/>
        </a:defRPr>
      </a:lvl3pPr>
      <a:lvl4pPr algn="r" rtl="0" eaLnBrk="0" fontAlgn="base" hangingPunct="0">
        <a:spcBef>
          <a:spcPct val="0"/>
        </a:spcBef>
        <a:spcAft>
          <a:spcPct val="0"/>
        </a:spcAft>
        <a:defRPr sz="3600">
          <a:solidFill>
            <a:srgbClr val="CF0A2C"/>
          </a:solidFill>
          <a:latin typeface="Myriad Pro" panose="020B0503030403020204" pitchFamily="34" charset="0"/>
        </a:defRPr>
      </a:lvl4pPr>
      <a:lvl5pPr algn="r" rtl="0" eaLnBrk="0" fontAlgn="base" hangingPunct="0">
        <a:spcBef>
          <a:spcPct val="0"/>
        </a:spcBef>
        <a:spcAft>
          <a:spcPct val="0"/>
        </a:spcAft>
        <a:defRPr sz="3600">
          <a:solidFill>
            <a:srgbClr val="CF0A2C"/>
          </a:solidFill>
          <a:latin typeface="Myriad Pro" panose="020B0503030403020204" pitchFamily="34" charset="0"/>
        </a:defRPr>
      </a:lvl5pPr>
      <a:lvl6pPr marL="457200" algn="r" rtl="0" fontAlgn="base">
        <a:spcBef>
          <a:spcPct val="0"/>
        </a:spcBef>
        <a:spcAft>
          <a:spcPct val="0"/>
        </a:spcAft>
        <a:defRPr sz="3600">
          <a:solidFill>
            <a:srgbClr val="CF0A2C"/>
          </a:solidFill>
          <a:latin typeface="Myriad Pro" panose="020B0503030403020204" pitchFamily="34" charset="0"/>
        </a:defRPr>
      </a:lvl6pPr>
      <a:lvl7pPr marL="914400" algn="r" rtl="0" fontAlgn="base">
        <a:spcBef>
          <a:spcPct val="0"/>
        </a:spcBef>
        <a:spcAft>
          <a:spcPct val="0"/>
        </a:spcAft>
        <a:defRPr sz="3600">
          <a:solidFill>
            <a:srgbClr val="CF0A2C"/>
          </a:solidFill>
          <a:latin typeface="Myriad Pro" panose="020B0503030403020204" pitchFamily="34" charset="0"/>
        </a:defRPr>
      </a:lvl7pPr>
      <a:lvl8pPr marL="1371600" algn="r" rtl="0" fontAlgn="base">
        <a:spcBef>
          <a:spcPct val="0"/>
        </a:spcBef>
        <a:spcAft>
          <a:spcPct val="0"/>
        </a:spcAft>
        <a:defRPr sz="3600">
          <a:solidFill>
            <a:srgbClr val="CF0A2C"/>
          </a:solidFill>
          <a:latin typeface="Myriad Pro" panose="020B0503030403020204" pitchFamily="34" charset="0"/>
        </a:defRPr>
      </a:lvl8pPr>
      <a:lvl9pPr marL="1828800" algn="r" rtl="0" fontAlgn="base">
        <a:spcBef>
          <a:spcPct val="0"/>
        </a:spcBef>
        <a:spcAft>
          <a:spcPct val="0"/>
        </a:spcAft>
        <a:defRPr sz="3600">
          <a:solidFill>
            <a:srgbClr val="CF0A2C"/>
          </a:solidFill>
          <a:latin typeface="Myriad Pro" panose="020B0503030403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youtu.be/Jv5C1Q_h6BQ?t=3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19672" y="2114"/>
            <a:ext cx="7916366" cy="1224136"/>
          </a:xfrm>
        </p:spPr>
        <p:txBody>
          <a:bodyPr/>
          <a:lstStyle/>
          <a:p>
            <a:pPr algn="ctr" eaLnBrk="1" hangingPunct="1"/>
            <a:r>
              <a:rPr lang="en-US" altLang="en-US" sz="5400" dirty="0">
                <a:latin typeface="+mn-lt"/>
              </a:rPr>
              <a:t>Song Lyric Challenge</a:t>
            </a:r>
          </a:p>
        </p:txBody>
      </p:sp>
      <p:sp>
        <p:nvSpPr>
          <p:cNvPr id="2" name="Rectangle 1"/>
          <p:cNvSpPr/>
          <p:nvPr/>
        </p:nvSpPr>
        <p:spPr>
          <a:xfrm>
            <a:off x="1547664" y="1484784"/>
            <a:ext cx="6912768" cy="3166251"/>
          </a:xfrm>
          <a:prstGeom prst="rect">
            <a:avLst/>
          </a:prstGeom>
        </p:spPr>
        <p:txBody>
          <a:bodyPr wrap="square">
            <a:spAutoFit/>
          </a:bodyPr>
          <a:lstStyle/>
          <a:p>
            <a:pPr>
              <a:lnSpc>
                <a:spcPct val="107000"/>
              </a:lnSpc>
              <a:spcAft>
                <a:spcPts val="800"/>
              </a:spcAft>
            </a:pPr>
            <a:r>
              <a:rPr lang="en-GB" sz="2800" dirty="0">
                <a:ea typeface="Calibri" panose="020F0502020204030204" pitchFamily="34" charset="0"/>
                <a:cs typeface="Arial" panose="020B0604020202020204" pitchFamily="34" charset="0"/>
              </a:rPr>
              <a:t>Look at the words of the song and challenge yourself to answer the questions.</a:t>
            </a:r>
          </a:p>
          <a:p>
            <a:pPr>
              <a:lnSpc>
                <a:spcPct val="107000"/>
              </a:lnSpc>
              <a:spcAft>
                <a:spcPts val="800"/>
              </a:spcAft>
            </a:pPr>
            <a:endParaRPr lang="en-GB" sz="2800" dirty="0">
              <a:effectLst/>
              <a:ea typeface="Calibri" panose="020F0502020204030204" pitchFamily="34" charset="0"/>
              <a:cs typeface="Arial" panose="020B0604020202020204" pitchFamily="34" charset="0"/>
            </a:endParaRPr>
          </a:p>
          <a:p>
            <a:pPr>
              <a:lnSpc>
                <a:spcPct val="107000"/>
              </a:lnSpc>
              <a:spcAft>
                <a:spcPts val="800"/>
              </a:spcAft>
            </a:pPr>
            <a:r>
              <a:rPr lang="en-GB" sz="2800" dirty="0">
                <a:ea typeface="Calibri" panose="020F0502020204030204" pitchFamily="34" charset="0"/>
                <a:cs typeface="Arial" panose="020B0604020202020204" pitchFamily="34" charset="0"/>
              </a:rPr>
              <a:t>Black Lives Matter– </a:t>
            </a:r>
          </a:p>
          <a:p>
            <a:pPr>
              <a:lnSpc>
                <a:spcPct val="107000"/>
              </a:lnSpc>
              <a:spcAft>
                <a:spcPts val="800"/>
              </a:spcAft>
            </a:pPr>
            <a:r>
              <a:rPr lang="en-GB" sz="2800" dirty="0">
                <a:ea typeface="Calibri" panose="020F0502020204030204" pitchFamily="34" charset="0"/>
                <a:cs typeface="Arial" panose="020B0604020202020204" pitchFamily="34" charset="0"/>
              </a:rPr>
              <a:t>Fleur East</a:t>
            </a:r>
            <a:endParaRPr lang="en-GB" sz="2800" dirty="0">
              <a:effectLst/>
              <a:ea typeface="Calibri" panose="020F0502020204030204" pitchFamily="34" charset="0"/>
              <a:cs typeface="Arial" panose="020B0604020202020204"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2564904"/>
            <a:ext cx="3323828" cy="247829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BBBD23-3075-451F-A1CD-7BFC8A0C211A}"/>
              </a:ext>
            </a:extLst>
          </p:cNvPr>
          <p:cNvSpPr>
            <a:spLocks noGrp="1"/>
          </p:cNvSpPr>
          <p:nvPr>
            <p:ph idx="1"/>
          </p:nvPr>
        </p:nvSpPr>
        <p:spPr>
          <a:xfrm>
            <a:off x="1331640" y="116632"/>
            <a:ext cx="7283152" cy="5522962"/>
          </a:xfrm>
        </p:spPr>
        <p:txBody>
          <a:bodyPr/>
          <a:lstStyle/>
          <a:p>
            <a:pPr marL="0" indent="0">
              <a:buNone/>
            </a:pPr>
            <a:r>
              <a:rPr lang="en-GB" sz="1800" b="1" dirty="0"/>
              <a:t>Black Lives Matter</a:t>
            </a:r>
          </a:p>
          <a:p>
            <a:pPr marL="0" indent="0">
              <a:buNone/>
            </a:pPr>
            <a:r>
              <a:rPr lang="en-GB" sz="1600" dirty="0"/>
              <a:t>Black lives matter that’s the message that’s the fight, The fight against racism and not against white, It’s a movement with a message that is centuries old, So if you stand against injustice then speak up and be bold, We’ve seen everybody come together, Stay at home and work together fighting against a virus that we can’t even see, Now we face another virus one called racism, And silence isn't </a:t>
            </a:r>
            <a:r>
              <a:rPr lang="en-GB" sz="1600" dirty="0" err="1"/>
              <a:t>gonna</a:t>
            </a:r>
            <a:r>
              <a:rPr lang="en-GB" sz="1600" dirty="0"/>
              <a:t> save lives or protect you and me.  </a:t>
            </a:r>
          </a:p>
          <a:p>
            <a:pPr marL="0" indent="0">
              <a:buNone/>
            </a:pPr>
            <a:endParaRPr lang="en-GB" sz="1600" dirty="0"/>
          </a:p>
          <a:p>
            <a:pPr marL="0" indent="0">
              <a:buNone/>
            </a:pPr>
            <a:r>
              <a:rPr lang="en-GB" sz="1600" dirty="0"/>
              <a:t>8 minutes 46 seconds can you believe?! George Floyd was held down saying he couldn’t breathe, It’s time to stand up, Time to put your hands up, Time to understand love’s the answer and enough is enough, People fear for their lives through the shade they were painted, Can you see the picture has been tainted? The hashtag does not accuse you or exclude you, Saying all lives matter is only seeing what you choose to, If you don’t have a clue it’s like crashing a stranger's funeral and screaming ‘yeah I lost someone too!’.  </a:t>
            </a:r>
          </a:p>
          <a:p>
            <a:pPr marL="0" indent="0">
              <a:buNone/>
            </a:pPr>
            <a:endParaRPr lang="en-GB" sz="1600" dirty="0"/>
          </a:p>
          <a:p>
            <a:pPr marL="0" indent="0">
              <a:buNone/>
            </a:pPr>
            <a:r>
              <a:rPr lang="en-GB" sz="1600" dirty="0"/>
              <a:t>The inequality, complexity, the pain and the perplexity, The gunning and running and shunning and numbing the pain, the sheer immensity, We’re meant to be in this together so speak up for your brothers for your sisters, sons and daughters for the slaughtered, Born to a black mother and my father was white,  My future children will be black and we’ll continue the fight, Do something, say something yeah, we all have a voice, And in the colour of our skin, none of us had a choice, You can continue to divide, but the truth will remain, Underneath our skin we all bleed the same.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7944" y="6093296"/>
            <a:ext cx="1912338" cy="662944"/>
          </a:xfrm>
          <a:prstGeom prst="rect">
            <a:avLst/>
          </a:prstGeom>
        </p:spPr>
      </p:pic>
    </p:spTree>
    <p:extLst>
      <p:ext uri="{BB962C8B-B14F-4D97-AF65-F5344CB8AC3E}">
        <p14:creationId xmlns:p14="http://schemas.microsoft.com/office/powerpoint/2010/main" val="4210409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72FC5-1C5D-4835-9A86-9B203827A41F}"/>
              </a:ext>
            </a:extLst>
          </p:cNvPr>
          <p:cNvSpPr>
            <a:spLocks noGrp="1"/>
          </p:cNvSpPr>
          <p:nvPr>
            <p:ph type="title"/>
          </p:nvPr>
        </p:nvSpPr>
        <p:spPr>
          <a:xfrm>
            <a:off x="1619672" y="188640"/>
            <a:ext cx="6995120" cy="805722"/>
          </a:xfrm>
        </p:spPr>
        <p:txBody>
          <a:bodyPr/>
          <a:lstStyle/>
          <a:p>
            <a:pPr algn="ctr"/>
            <a:r>
              <a:rPr lang="en-GB" dirty="0"/>
              <a:t>Comprehension Challenge</a:t>
            </a:r>
            <a:br>
              <a:rPr lang="en-GB" dirty="0"/>
            </a:br>
            <a:endParaRPr lang="en-GB" b="1" dirty="0"/>
          </a:p>
        </p:txBody>
      </p:sp>
      <p:sp>
        <p:nvSpPr>
          <p:cNvPr id="3" name="Content Placeholder 2">
            <a:extLst>
              <a:ext uri="{FF2B5EF4-FFF2-40B4-BE49-F238E27FC236}">
                <a16:creationId xmlns:a16="http://schemas.microsoft.com/office/drawing/2014/main" id="{163CB33A-E2C2-4EDE-9B22-785FE9D44420}"/>
              </a:ext>
            </a:extLst>
          </p:cNvPr>
          <p:cNvSpPr>
            <a:spLocks noGrp="1"/>
          </p:cNvSpPr>
          <p:nvPr>
            <p:ph idx="1"/>
          </p:nvPr>
        </p:nvSpPr>
        <p:spPr>
          <a:xfrm>
            <a:off x="1547664" y="591501"/>
            <a:ext cx="7488832" cy="5400600"/>
          </a:xfrm>
        </p:spPr>
        <p:txBody>
          <a:bodyPr/>
          <a:lstStyle/>
          <a:p>
            <a:pPr marL="0" indent="0">
              <a:buNone/>
            </a:pPr>
            <a:r>
              <a:rPr lang="en-GB" sz="1600" dirty="0">
                <a:latin typeface="Arial" panose="020B0604020202020204" pitchFamily="34" charset="0"/>
                <a:cs typeface="Arial" panose="020B0604020202020204" pitchFamily="34" charset="0"/>
              </a:rPr>
              <a:t>Read and listen to the song </a:t>
            </a:r>
            <a:r>
              <a:rPr lang="en-GB" sz="1600" dirty="0">
                <a:latin typeface="Arial" panose="020B0604020202020204" pitchFamily="34" charset="0"/>
                <a:cs typeface="Arial" panose="020B0604020202020204" pitchFamily="34" charset="0"/>
                <a:hlinkClick r:id="rId2"/>
              </a:rPr>
              <a:t>https://youtu.be/Jv5C1Q_h6BQ?t=37</a:t>
            </a:r>
            <a:endParaRPr lang="en-GB" sz="1600" dirty="0">
              <a:latin typeface="Arial" panose="020B0604020202020204" pitchFamily="34" charset="0"/>
              <a:cs typeface="Arial" panose="020B0604020202020204" pitchFamily="34" charset="0"/>
            </a:endParaRPr>
          </a:p>
          <a:p>
            <a:pPr marL="0" indent="0">
              <a:buNone/>
            </a:pPr>
            <a:r>
              <a:rPr lang="en-GB" sz="1600" b="1" u="sng" dirty="0">
                <a:latin typeface="Arial" panose="020B0604020202020204" pitchFamily="34" charset="0"/>
                <a:cs typeface="Arial" panose="020B0604020202020204" pitchFamily="34" charset="0"/>
              </a:rPr>
              <a:t>Verse 1</a:t>
            </a:r>
          </a:p>
          <a:p>
            <a:pPr marL="0" indent="0">
              <a:buNone/>
            </a:pPr>
            <a:r>
              <a:rPr lang="en-GB" sz="1600" dirty="0">
                <a:latin typeface="Arial" panose="020B0604020202020204" pitchFamily="34" charset="0"/>
                <a:cs typeface="Arial" panose="020B0604020202020204" pitchFamily="34" charset="0"/>
              </a:rPr>
              <a:t>What does Fleur mean by ‘a fight against racism and not against white’? </a:t>
            </a:r>
          </a:p>
          <a:p>
            <a:pPr marL="0" indent="0">
              <a:buNone/>
            </a:pPr>
            <a:r>
              <a:rPr lang="en-GB" sz="1600" dirty="0">
                <a:latin typeface="Arial" panose="020B0604020202020204" pitchFamily="34" charset="0"/>
                <a:cs typeface="Arial" panose="020B0604020202020204" pitchFamily="34" charset="0"/>
              </a:rPr>
              <a:t>In what ways is the ‘racism virus’ similar to coronavirus? </a:t>
            </a:r>
          </a:p>
          <a:p>
            <a:pPr marL="0" indent="0">
              <a:buNone/>
            </a:pPr>
            <a:r>
              <a:rPr lang="en-GB" sz="1600" dirty="0">
                <a:latin typeface="Arial" panose="020B0604020202020204" pitchFamily="34" charset="0"/>
                <a:cs typeface="Arial" panose="020B0604020202020204" pitchFamily="34" charset="0"/>
              </a:rPr>
              <a:t>How are the lyrics persuasive? </a:t>
            </a:r>
          </a:p>
          <a:p>
            <a:pPr marL="0" indent="0">
              <a:buNone/>
            </a:pPr>
            <a:r>
              <a:rPr lang="en-GB" sz="1600" dirty="0">
                <a:latin typeface="Arial" panose="020B0604020202020204" pitchFamily="34" charset="0"/>
                <a:cs typeface="Arial" panose="020B0604020202020204" pitchFamily="34" charset="0"/>
              </a:rPr>
              <a:t>What does the word ‘injustice’ mean? </a:t>
            </a:r>
          </a:p>
          <a:p>
            <a:pPr marL="0" indent="0">
              <a:buNone/>
            </a:pPr>
            <a:r>
              <a:rPr lang="en-GB" sz="1600" b="1" u="sng" dirty="0">
                <a:latin typeface="Arial" panose="020B0604020202020204" pitchFamily="34" charset="0"/>
                <a:cs typeface="Arial" panose="020B0604020202020204" pitchFamily="34" charset="0"/>
              </a:rPr>
              <a:t>Verse 2</a:t>
            </a:r>
          </a:p>
          <a:p>
            <a:pPr marL="0" indent="0">
              <a:buNone/>
            </a:pPr>
            <a:r>
              <a:rPr lang="en-GB" sz="1600" dirty="0">
                <a:latin typeface="Arial" panose="020B0604020202020204" pitchFamily="34" charset="0"/>
                <a:cs typeface="Arial" panose="020B0604020202020204" pitchFamily="34" charset="0"/>
              </a:rPr>
              <a:t>Who is George Floyd? </a:t>
            </a:r>
          </a:p>
          <a:p>
            <a:pPr marL="0" indent="0">
              <a:buNone/>
            </a:pPr>
            <a:r>
              <a:rPr lang="en-GB" sz="1600" dirty="0">
                <a:latin typeface="Arial" panose="020B0604020202020204" pitchFamily="34" charset="0"/>
                <a:cs typeface="Arial" panose="020B0604020202020204" pitchFamily="34" charset="0"/>
              </a:rPr>
              <a:t>What phrase does Fleur repeat and why? </a:t>
            </a:r>
          </a:p>
          <a:p>
            <a:pPr marL="0" indent="0">
              <a:buNone/>
            </a:pPr>
            <a:r>
              <a:rPr lang="en-GB" sz="1600" dirty="0">
                <a:latin typeface="Arial" panose="020B0604020202020204" pitchFamily="34" charset="0"/>
                <a:cs typeface="Arial" panose="020B0604020202020204" pitchFamily="34" charset="0"/>
              </a:rPr>
              <a:t>What does the ‘shade’ represent? </a:t>
            </a:r>
          </a:p>
          <a:p>
            <a:pPr marL="0" indent="0">
              <a:buNone/>
            </a:pPr>
            <a:r>
              <a:rPr lang="en-GB" sz="1600" dirty="0">
                <a:latin typeface="Arial" panose="020B0604020202020204" pitchFamily="34" charset="0"/>
                <a:cs typeface="Arial" panose="020B0604020202020204" pitchFamily="34" charset="0"/>
              </a:rPr>
              <a:t>Who has ‘painted’ the shade? </a:t>
            </a:r>
          </a:p>
          <a:p>
            <a:pPr marL="0" indent="0">
              <a:buNone/>
            </a:pPr>
            <a:r>
              <a:rPr lang="en-GB" sz="1600" dirty="0">
                <a:latin typeface="Arial" panose="020B0604020202020204" pitchFamily="34" charset="0"/>
                <a:cs typeface="Arial" panose="020B0604020202020204" pitchFamily="34" charset="0"/>
              </a:rPr>
              <a:t>Why is the hashtag #</a:t>
            </a:r>
            <a:r>
              <a:rPr lang="en-GB" sz="1600" dirty="0" err="1">
                <a:latin typeface="Arial" panose="020B0604020202020204" pitchFamily="34" charset="0"/>
                <a:cs typeface="Arial" panose="020B0604020202020204" pitchFamily="34" charset="0"/>
              </a:rPr>
              <a:t>BlackLivesMatter</a:t>
            </a:r>
            <a:r>
              <a:rPr lang="en-GB" sz="1600" dirty="0">
                <a:latin typeface="Arial" panose="020B0604020202020204" pitchFamily="34" charset="0"/>
                <a:cs typeface="Arial" panose="020B0604020202020204" pitchFamily="34" charset="0"/>
              </a:rPr>
              <a:t> not enough? </a:t>
            </a:r>
          </a:p>
          <a:p>
            <a:pPr marL="0" indent="0">
              <a:buNone/>
            </a:pPr>
            <a:r>
              <a:rPr lang="en-GB" sz="1600" b="1" u="sng" dirty="0">
                <a:latin typeface="Arial" panose="020B0604020202020204" pitchFamily="34" charset="0"/>
                <a:cs typeface="Arial" panose="020B0604020202020204" pitchFamily="34" charset="0"/>
              </a:rPr>
              <a:t>Verse 3</a:t>
            </a:r>
          </a:p>
          <a:p>
            <a:pPr marL="0" indent="0">
              <a:buNone/>
            </a:pPr>
            <a:r>
              <a:rPr lang="en-GB" sz="1600" dirty="0">
                <a:latin typeface="Arial" panose="020B0604020202020204" pitchFamily="34" charset="0"/>
                <a:cs typeface="Arial" panose="020B0604020202020204" pitchFamily="34" charset="0"/>
              </a:rPr>
              <a:t>What does the word ‘perplexity’ mean? </a:t>
            </a:r>
          </a:p>
          <a:p>
            <a:pPr marL="0" indent="0">
              <a:buNone/>
            </a:pPr>
            <a:r>
              <a:rPr lang="en-GB" sz="1600" dirty="0">
                <a:latin typeface="Arial" panose="020B0604020202020204" pitchFamily="34" charset="0"/>
                <a:cs typeface="Arial" panose="020B0604020202020204" pitchFamily="34" charset="0"/>
              </a:rPr>
              <a:t>How is her use of language effective and what impact does it have on the audience? </a:t>
            </a:r>
          </a:p>
          <a:p>
            <a:pPr marL="0" indent="0">
              <a:buNone/>
            </a:pPr>
            <a:r>
              <a:rPr lang="en-GB" sz="1600" dirty="0">
                <a:latin typeface="Arial" panose="020B0604020202020204" pitchFamily="34" charset="0"/>
                <a:cs typeface="Arial" panose="020B0604020202020204" pitchFamily="34" charset="0"/>
              </a:rPr>
              <a:t>Who is she referring to when she says ‘brothers’, ‘sisters’, ‘sons and daughters’?</a:t>
            </a:r>
          </a:p>
          <a:p>
            <a:pPr marL="0" indent="0">
              <a:buNone/>
            </a:pPr>
            <a:r>
              <a:rPr lang="en-GB" sz="1600" dirty="0">
                <a:latin typeface="Arial" panose="020B0604020202020204" pitchFamily="34" charset="0"/>
                <a:cs typeface="Arial" panose="020B0604020202020204" pitchFamily="34" charset="0"/>
              </a:rPr>
              <a:t>What does she mean by the metaphor ‘we all bleed the same’? </a:t>
            </a:r>
          </a:p>
        </p:txBody>
      </p:sp>
    </p:spTree>
    <p:extLst>
      <p:ext uri="{BB962C8B-B14F-4D97-AF65-F5344CB8AC3E}">
        <p14:creationId xmlns:p14="http://schemas.microsoft.com/office/powerpoint/2010/main" val="1422726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Thinking</a:t>
            </a:r>
          </a:p>
        </p:txBody>
      </p:sp>
      <p:sp>
        <p:nvSpPr>
          <p:cNvPr id="3" name="Content Placeholder 2"/>
          <p:cNvSpPr>
            <a:spLocks noGrp="1"/>
          </p:cNvSpPr>
          <p:nvPr>
            <p:ph idx="1"/>
          </p:nvPr>
        </p:nvSpPr>
        <p:spPr>
          <a:xfrm>
            <a:off x="1691680" y="1600200"/>
            <a:ext cx="4968552" cy="4421188"/>
          </a:xfrm>
        </p:spPr>
        <p:txBody>
          <a:bodyPr/>
          <a:lstStyle/>
          <a:p>
            <a:pPr marL="0" indent="0">
              <a:buNone/>
            </a:pPr>
            <a:endParaRPr lang="en-GB" sz="1600" dirty="0">
              <a:latin typeface="Arial" panose="020B0604020202020204" pitchFamily="34" charset="0"/>
              <a:cs typeface="Arial" panose="020B0604020202020204" pitchFamily="34" charset="0"/>
            </a:endParaRPr>
          </a:p>
          <a:p>
            <a:pPr marL="0" indent="0">
              <a:buNone/>
            </a:pPr>
            <a:r>
              <a:rPr lang="en-GB" sz="1600" dirty="0">
                <a:latin typeface="Arial" panose="020B0604020202020204" pitchFamily="34" charset="0"/>
                <a:cs typeface="Arial" panose="020B0604020202020204" pitchFamily="34" charset="0"/>
              </a:rPr>
              <a:t>Who is the song aimed at? - How do the lyrics of the song make you feel and why? </a:t>
            </a:r>
          </a:p>
          <a:p>
            <a:pPr marL="0" indent="0">
              <a:buNone/>
            </a:pPr>
            <a:endParaRPr lang="en-GB" sz="1600" dirty="0">
              <a:latin typeface="Arial" panose="020B0604020202020204" pitchFamily="34" charset="0"/>
              <a:cs typeface="Arial" panose="020B0604020202020204" pitchFamily="34" charset="0"/>
            </a:endParaRPr>
          </a:p>
          <a:p>
            <a:pPr marL="0" indent="0">
              <a:buNone/>
            </a:pPr>
            <a:r>
              <a:rPr lang="en-GB" sz="1600" dirty="0">
                <a:latin typeface="Arial" panose="020B0604020202020204" pitchFamily="34" charset="0"/>
                <a:cs typeface="Arial" panose="020B0604020202020204" pitchFamily="34" charset="0"/>
              </a:rPr>
              <a:t>What does this song encourage us to do and in what ways do you think this may reflect the teachings of the Jesus?</a:t>
            </a:r>
          </a:p>
          <a:p>
            <a:pPr marL="0" indent="0">
              <a:buNone/>
            </a:pPr>
            <a:endParaRPr lang="en-GB" sz="1600" dirty="0">
              <a:latin typeface="Arial" panose="020B0604020202020204" pitchFamily="34" charset="0"/>
              <a:cs typeface="Arial" panose="020B0604020202020204" pitchFamily="34" charset="0"/>
            </a:endParaRPr>
          </a:p>
          <a:p>
            <a:pPr marL="0" indent="0">
              <a:buNone/>
            </a:pPr>
            <a:r>
              <a:rPr lang="en-GB" sz="1600" dirty="0">
                <a:latin typeface="Arial" panose="020B0604020202020204" pitchFamily="34" charset="0"/>
                <a:cs typeface="Arial" panose="020B0604020202020204" pitchFamily="34" charset="0"/>
              </a:rPr>
              <a:t>Can you think of anyone in the Bible who suffered injustice?</a:t>
            </a:r>
          </a:p>
          <a:p>
            <a:pPr marL="0" indent="0">
              <a:buNone/>
            </a:pPr>
            <a:endParaRPr lang="en-GB" sz="1600" dirty="0">
              <a:latin typeface="Arial" panose="020B0604020202020204" pitchFamily="34" charset="0"/>
              <a:cs typeface="Arial" panose="020B0604020202020204" pitchFamily="34" charset="0"/>
            </a:endParaRPr>
          </a:p>
          <a:p>
            <a:pPr marL="0" indent="0">
              <a:buNone/>
            </a:pPr>
            <a:endParaRPr lang="en-GB" sz="1600" dirty="0">
              <a:latin typeface="Arial" panose="020B0604020202020204" pitchFamily="34" charset="0"/>
              <a:cs typeface="Arial" panose="020B0604020202020204" pitchFamily="34" charset="0"/>
            </a:endParaRPr>
          </a:p>
          <a:p>
            <a:pPr marL="0" indent="0">
              <a:buNone/>
            </a:pPr>
            <a:r>
              <a:rPr lang="en-GB" sz="1600" dirty="0">
                <a:latin typeface="Arial" panose="020B0604020202020204" pitchFamily="34" charset="0"/>
                <a:cs typeface="Arial" panose="020B0604020202020204" pitchFamily="34" charset="0"/>
              </a:rPr>
              <a:t>Now try the extra challenge……………..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0232" y="1052736"/>
            <a:ext cx="2250250" cy="2515807"/>
          </a:xfrm>
          <a:prstGeom prst="rect">
            <a:avLst/>
          </a:prstGeom>
        </p:spPr>
      </p:pic>
    </p:spTree>
    <p:extLst>
      <p:ext uri="{BB962C8B-B14F-4D97-AF65-F5344CB8AC3E}">
        <p14:creationId xmlns:p14="http://schemas.microsoft.com/office/powerpoint/2010/main" val="3560875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725" y="2436408"/>
            <a:ext cx="6995120" cy="4421188"/>
          </a:xfrm>
        </p:spPr>
        <p:txBody>
          <a:bodyPr/>
          <a:lstStyle/>
          <a:p>
            <a:pPr marL="0" indent="0">
              <a:buNone/>
            </a:pPr>
            <a:endParaRPr lang="en-GB" dirty="0">
              <a:latin typeface="Arial" panose="020B0604020202020204" pitchFamily="34" charset="0"/>
              <a:cs typeface="Arial" panose="020B0604020202020204" pitchFamily="34" charset="0"/>
            </a:endParaRPr>
          </a:p>
          <a:p>
            <a:pPr marL="0" indent="0">
              <a:buNone/>
            </a:pPr>
            <a:endParaRPr lang="en-GB" b="1" i="1" dirty="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888" y="4213"/>
            <a:ext cx="3250794" cy="325079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2955117"/>
            <a:ext cx="3312368" cy="2555150"/>
          </a:xfrm>
          <a:prstGeom prst="rect">
            <a:avLst/>
          </a:prstGeom>
        </p:spPr>
      </p:pic>
      <p:sp>
        <p:nvSpPr>
          <p:cNvPr id="6" name="Rectangle 1">
            <a:extLst>
              <a:ext uri="{FF2B5EF4-FFF2-40B4-BE49-F238E27FC236}">
                <a16:creationId xmlns:a16="http://schemas.microsoft.com/office/drawing/2014/main" id="{1C56D38D-E17B-4200-B172-FC90EC522D1B}"/>
              </a:ext>
            </a:extLst>
          </p:cNvPr>
          <p:cNvSpPr>
            <a:spLocks noChangeArrowheads="1"/>
          </p:cNvSpPr>
          <p:nvPr/>
        </p:nvSpPr>
        <p:spPr bwMode="auto">
          <a:xfrm>
            <a:off x="1373863" y="2832007"/>
            <a:ext cx="4236035"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In the video for this song, Fleur chose to wear a sweatshirt with the face of a famous Christian minister on it. Rev’d Dr Martin Luther-King was a famous American who was killed for his beliefs.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Find out 5 facts about him.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With the information you’ve read, now answer this question</a:t>
            </a:r>
            <a:r>
              <a:rPr kumimoji="0" lang="en-GB" altLang="en-US" sz="1600" b="0" i="0" u="none" strike="noStrike" cap="none" normalizeH="0" baseline="0" dirty="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 : MLK believed that being a Christian is a </a:t>
            </a:r>
            <a:r>
              <a:rPr kumimoji="0" lang="en-GB" altLang="en-US" sz="1600" b="1" i="0" u="none" strike="noStrike" cap="none" normalizeH="0" baseline="0" dirty="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commitment to ‘bettering humanity.’ </a:t>
            </a:r>
            <a:r>
              <a:rPr kumimoji="0" lang="en-GB" altLang="en-US" sz="1600" b="0" i="0" u="none" strike="noStrike" cap="none" normalizeH="0" baseline="0" dirty="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Do you agree? Why?</a:t>
            </a:r>
            <a:endParaRPr kumimoji="0" lang="en-GB" altLang="en-US" sz="1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87503261"/>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Myriad Pro"/>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opy of PPT_template [Read-Only] [Compatibility Mode]" id="{B20C2875-9782-4E3B-A8EB-088CE04F0DB8}" vid="{FECFB706-8450-4824-BDED-583A9BEB2880}"/>
    </a:ext>
  </a:extLst>
</a:theme>
</file>

<file path=docProps/app.xml><?xml version="1.0" encoding="utf-8"?>
<Properties xmlns="http://schemas.openxmlformats.org/officeDocument/2006/extended-properties" xmlns:vt="http://schemas.openxmlformats.org/officeDocument/2006/docPropsVTypes">
  <TotalTime>273</TotalTime>
  <Words>650</Words>
  <Application>Microsoft Office PowerPoint</Application>
  <PresentationFormat>On-screen Show (4:3)</PresentationFormat>
  <Paragraphs>44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Myriad Pro</vt:lpstr>
      <vt:lpstr>Office Theme</vt:lpstr>
      <vt:lpstr>Song Lyric Challenge</vt:lpstr>
      <vt:lpstr>PowerPoint Presentation</vt:lpstr>
      <vt:lpstr>Comprehension Challenge </vt:lpstr>
      <vt:lpstr>Thinking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Picture Challenge</dc:title>
  <dc:creator>Sue Bowen</dc:creator>
  <cp:lastModifiedBy>Jeff Williams</cp:lastModifiedBy>
  <cp:revision>33</cp:revision>
  <dcterms:created xsi:type="dcterms:W3CDTF">2020-03-20T12:08:21Z</dcterms:created>
  <dcterms:modified xsi:type="dcterms:W3CDTF">2020-06-16T09:26:18Z</dcterms:modified>
</cp:coreProperties>
</file>